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63" r:id="rId5"/>
    <p:sldId id="262" r:id="rId6"/>
    <p:sldId id="264" r:id="rId7"/>
    <p:sldId id="266" r:id="rId8"/>
    <p:sldId id="267" r:id="rId9"/>
    <p:sldId id="274" r:id="rId10"/>
    <p:sldId id="268" r:id="rId11"/>
    <p:sldId id="269" r:id="rId12"/>
    <p:sldId id="270" r:id="rId13"/>
    <p:sldId id="271" r:id="rId14"/>
    <p:sldId id="272" r:id="rId15"/>
    <p:sldId id="27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1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BD43"/>
    <a:srgbClr val="F36C21"/>
    <a:srgbClr val="00A0DD"/>
    <a:srgbClr val="00A2D9"/>
    <a:srgbClr val="343E48"/>
    <a:srgbClr val="C32221"/>
    <a:srgbClr val="FF9D00"/>
    <a:srgbClr val="167EB8"/>
    <a:srgbClr val="1291D0"/>
    <a:srgbClr val="00A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 autoAdjust="0"/>
    <p:restoredTop sz="95850" autoAdjust="0"/>
  </p:normalViewPr>
  <p:slideViewPr>
    <p:cSldViewPr snapToGrid="0">
      <p:cViewPr varScale="1">
        <p:scale>
          <a:sx n="122" d="100"/>
          <a:sy n="122" d="100"/>
        </p:scale>
        <p:origin x="848" y="208"/>
      </p:cViewPr>
      <p:guideLst>
        <p:guide orient="horz" pos="216"/>
        <p:guide pos="3840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19EA0-47EE-6840-9867-FC4F02CF5EC9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836E4-A659-7D46-8D77-EBB46FBC5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5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9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2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8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4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3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9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7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8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AEBFF-775A-4371-936F-8A304C0F4BDE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C18BF-8F5F-4D15-A7B1-AEC4372A8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8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2103072"/>
            <a:ext cx="1219199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Design Work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</a:rPr>
              <a:t>Richa Garg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278056"/>
            <a:ext cx="3020992" cy="1579944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1541" y="6059344"/>
            <a:ext cx="20475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+mj-lt"/>
              </a:rPr>
              <a:t>Know your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466" y="5621433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01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57648" y="5279981"/>
            <a:ext cx="3020992" cy="1579944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09189" y="6061269"/>
            <a:ext cx="25624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+mj-lt"/>
              </a:rPr>
              <a:t>Attention to patterns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1114" y="5623358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02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08696" y="5276933"/>
            <a:ext cx="3020992" cy="1579944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60237" y="6058221"/>
            <a:ext cx="1526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+mj-lt"/>
              </a:rPr>
              <a:t>Consistency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2162" y="5620310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03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5660" y="5281416"/>
            <a:ext cx="3020992" cy="1579944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17201" y="6062704"/>
            <a:ext cx="1772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+mj-lt"/>
              </a:rPr>
              <a:t>Keep it simple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19126" y="5624793"/>
            <a:ext cx="4700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76544"/>
            <a:ext cx="3020992" cy="180000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7648" y="6678469"/>
            <a:ext cx="3020992" cy="180000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8696" y="6675421"/>
            <a:ext cx="3020992" cy="180000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65660" y="6670760"/>
            <a:ext cx="3020992" cy="180000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5" y="669417"/>
            <a:ext cx="1080000" cy="1080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43759" y="2489001"/>
            <a:ext cx="2070847" cy="0"/>
          </a:xfrm>
          <a:prstGeom prst="line">
            <a:avLst/>
          </a:prstGeom>
          <a:ln>
            <a:solidFill>
              <a:srgbClr val="00A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3126" y="1878635"/>
            <a:ext cx="27574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00" dirty="0">
                <a:solidFill>
                  <a:schemeClr val="bg1"/>
                </a:solidFill>
              </a:rPr>
              <a:t>Admin Console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850" y="2606155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7BD43"/>
                </a:solidFill>
                <a:latin typeface="+mj-lt"/>
              </a:rPr>
              <a:t>Category: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Product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2333" y="3040942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36C21"/>
                </a:solidFill>
                <a:latin typeface="+mj-lt"/>
              </a:rPr>
              <a:t>Research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6816" y="4201867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A0DD"/>
                </a:solidFill>
                <a:latin typeface="+mj-lt"/>
              </a:rPr>
              <a:t>Summary :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3369" y="3327809"/>
            <a:ext cx="359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An extensive research on latest trends and technologies, analyze market, competitors and user feedback.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7850" y="4488734"/>
            <a:ext cx="35921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An extensive analyzing enabled us to create a next gen admin console using latest technologies and design patterns.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93" y="443394"/>
            <a:ext cx="3797454" cy="26700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850" y="1348157"/>
            <a:ext cx="4664060" cy="3279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58" y="2876975"/>
            <a:ext cx="4173562" cy="29345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89" y="2535511"/>
            <a:ext cx="5301092" cy="372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0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76544"/>
            <a:ext cx="3020992" cy="180000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7648" y="6678469"/>
            <a:ext cx="3020992" cy="180000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8696" y="6675421"/>
            <a:ext cx="3020992" cy="180000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65660" y="6670760"/>
            <a:ext cx="3020992" cy="180000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5" y="669417"/>
            <a:ext cx="1080000" cy="1080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43759" y="2489001"/>
            <a:ext cx="2070847" cy="0"/>
          </a:xfrm>
          <a:prstGeom prst="line">
            <a:avLst/>
          </a:prstGeom>
          <a:ln>
            <a:solidFill>
              <a:srgbClr val="00A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3126" y="1878635"/>
            <a:ext cx="34325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00" dirty="0">
                <a:solidFill>
                  <a:schemeClr val="bg1"/>
                </a:solidFill>
              </a:rPr>
              <a:t>App Platform V 9.0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8" y="2843529"/>
            <a:ext cx="5207039" cy="325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36" y="379966"/>
            <a:ext cx="5207040" cy="325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992" y="1331283"/>
            <a:ext cx="5968022" cy="37300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903" y="3098695"/>
            <a:ext cx="5208613" cy="325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8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76544"/>
            <a:ext cx="3020992" cy="180000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7648" y="6678469"/>
            <a:ext cx="3020992" cy="180000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8696" y="6675421"/>
            <a:ext cx="3020992" cy="180000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65660" y="6670760"/>
            <a:ext cx="3020992" cy="180000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5" y="714769"/>
            <a:ext cx="1080000" cy="98929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43759" y="2489001"/>
            <a:ext cx="2070847" cy="0"/>
          </a:xfrm>
          <a:prstGeom prst="line">
            <a:avLst/>
          </a:prstGeom>
          <a:ln>
            <a:solidFill>
              <a:srgbClr val="00A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3126" y="1878635"/>
            <a:ext cx="41624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00" dirty="0">
                <a:solidFill>
                  <a:schemeClr val="bg1"/>
                </a:solidFill>
              </a:rPr>
              <a:t>Stakeholder’s feedback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14534" y="3475983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A0DD"/>
                </a:solidFill>
                <a:latin typeface="+mj-lt"/>
              </a:rPr>
              <a:t>- Catherine (EWB)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13262" y="3206782"/>
            <a:ext cx="3592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0DD"/>
                </a:solidFill>
                <a:latin typeface="+mj-lt"/>
              </a:rPr>
              <a:t>“</a:t>
            </a:r>
            <a:r>
              <a:rPr lang="en-US" sz="1400" dirty="0">
                <a:solidFill>
                  <a:schemeClr val="bg1"/>
                </a:solidFill>
              </a:rPr>
              <a:t>You made my day!</a:t>
            </a:r>
            <a:r>
              <a:rPr lang="en-US" sz="1400" dirty="0">
                <a:solidFill>
                  <a:srgbClr val="00A0DD"/>
                </a:solidFill>
                <a:latin typeface="+mj-lt"/>
              </a:rPr>
              <a:t>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08881" y="3807421"/>
            <a:ext cx="2641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36C21"/>
                </a:solidFill>
                <a:latin typeface="+mj-lt"/>
              </a:rPr>
              <a:t>- </a:t>
            </a:r>
            <a:r>
              <a:rPr lang="en-US" sz="1600" i="1" dirty="0">
                <a:solidFill>
                  <a:srgbClr val="F36C21"/>
                </a:solidFill>
              </a:rPr>
              <a:t>Vega, Carlos (Kinecta)</a:t>
            </a:r>
            <a:endParaRPr lang="en-US" sz="1600" i="1" dirty="0">
              <a:solidFill>
                <a:srgbClr val="F36C2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99914" y="3287468"/>
            <a:ext cx="359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36C21"/>
                </a:solidFill>
                <a:latin typeface="+mj-lt"/>
              </a:rPr>
              <a:t>“</a:t>
            </a:r>
            <a:r>
              <a:rPr lang="en-US" sz="1400" dirty="0">
                <a:solidFill>
                  <a:schemeClr val="bg1"/>
                </a:solidFill>
              </a:rPr>
              <a:t>Meeting went well today. A little too well if there is ever such a thing.</a:t>
            </a:r>
            <a:r>
              <a:rPr lang="en-US" sz="1400" dirty="0">
                <a:solidFill>
                  <a:srgbClr val="F36C21"/>
                </a:solidFill>
                <a:latin typeface="+mj-lt"/>
              </a:rPr>
              <a:t>”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04299" y="2794408"/>
            <a:ext cx="2485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East West Bank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17851" y="2888541"/>
            <a:ext cx="1982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Kinecta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36343E-B03F-8043-9405-E6F4310324BA}"/>
              </a:ext>
            </a:extLst>
          </p:cNvPr>
          <p:cNvSpPr txBox="1"/>
          <p:nvPr/>
        </p:nvSpPr>
        <p:spPr>
          <a:xfrm>
            <a:off x="1522228" y="4365830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A0DD"/>
                </a:solidFill>
                <a:latin typeface="+mj-lt"/>
              </a:rPr>
              <a:t>- Jeffery Kendall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8CD994-6672-5648-8AF6-DE91DE29789C}"/>
              </a:ext>
            </a:extLst>
          </p:cNvPr>
          <p:cNvSpPr txBox="1"/>
          <p:nvPr/>
        </p:nvSpPr>
        <p:spPr>
          <a:xfrm>
            <a:off x="1513262" y="3890702"/>
            <a:ext cx="359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0DD"/>
                </a:solidFill>
                <a:latin typeface="+mj-lt"/>
              </a:rPr>
              <a:t>“</a:t>
            </a:r>
            <a:r>
              <a:rPr lang="en-US" sz="1400" dirty="0">
                <a:solidFill>
                  <a:schemeClr val="bg1"/>
                </a:solidFill>
              </a:rPr>
              <a:t>It was awesome. May have been the tipping point in the deal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.</a:t>
            </a:r>
            <a:r>
              <a:rPr lang="en-US" sz="1400" dirty="0">
                <a:solidFill>
                  <a:srgbClr val="00A0DD"/>
                </a:solidFill>
                <a:latin typeface="+mj-lt"/>
              </a:rPr>
              <a:t>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9F79A8-6219-DE49-B49D-4EA65773D158}"/>
              </a:ext>
            </a:extLst>
          </p:cNvPr>
          <p:cNvSpPr txBox="1"/>
          <p:nvPr/>
        </p:nvSpPr>
        <p:spPr>
          <a:xfrm>
            <a:off x="1531194" y="5270340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A0DD"/>
                </a:solidFill>
                <a:latin typeface="+mj-lt"/>
              </a:rPr>
              <a:t>- Nate Whaley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F02BD2-DFE1-6A40-BA6E-2E9431522739}"/>
              </a:ext>
            </a:extLst>
          </p:cNvPr>
          <p:cNvSpPr txBox="1"/>
          <p:nvPr/>
        </p:nvSpPr>
        <p:spPr>
          <a:xfrm>
            <a:off x="1522228" y="4777282"/>
            <a:ext cx="359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0DD"/>
                </a:solidFill>
                <a:latin typeface="+mj-lt"/>
              </a:rPr>
              <a:t>“</a:t>
            </a:r>
            <a:r>
              <a:rPr lang="en-US" sz="1400" dirty="0">
                <a:solidFill>
                  <a:schemeClr val="bg1"/>
                </a:solidFill>
              </a:rPr>
              <a:t>We demoed the Red Envelope yesterday and it was a huge hit with the EWB team.</a:t>
            </a:r>
            <a:r>
              <a:rPr lang="en-US" sz="1400" dirty="0">
                <a:solidFill>
                  <a:srgbClr val="00A0DD"/>
                </a:solidFill>
                <a:latin typeface="+mj-lt"/>
              </a:rPr>
              <a:t>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790C7B-1D13-B841-9B2C-83B5B5EA8D49}"/>
              </a:ext>
            </a:extLst>
          </p:cNvPr>
          <p:cNvSpPr txBox="1"/>
          <p:nvPr/>
        </p:nvSpPr>
        <p:spPr>
          <a:xfrm>
            <a:off x="6926818" y="4821117"/>
            <a:ext cx="2641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F36C21"/>
                </a:solidFill>
                <a:latin typeface="+mj-lt"/>
              </a:rPr>
              <a:t>- </a:t>
            </a:r>
            <a:r>
              <a:rPr lang="en-US" sz="1600" i="1" dirty="0">
                <a:solidFill>
                  <a:srgbClr val="F36C21"/>
                </a:solidFill>
              </a:rPr>
              <a:t>Jeffery Kendall</a:t>
            </a:r>
            <a:endParaRPr lang="en-US" sz="1600" i="1" dirty="0">
              <a:solidFill>
                <a:srgbClr val="F36C21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EEA3ED-6C8B-554D-95E4-EAE4F675CDB8}"/>
              </a:ext>
            </a:extLst>
          </p:cNvPr>
          <p:cNvSpPr txBox="1"/>
          <p:nvPr/>
        </p:nvSpPr>
        <p:spPr>
          <a:xfrm>
            <a:off x="6917851" y="4301164"/>
            <a:ext cx="359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36C21"/>
                </a:solidFill>
                <a:latin typeface="+mj-lt"/>
              </a:rPr>
              <a:t>“</a:t>
            </a:r>
            <a:r>
              <a:rPr lang="en-US" sz="1400" dirty="0">
                <a:solidFill>
                  <a:schemeClr val="bg1"/>
                </a:solidFill>
              </a:rPr>
              <a:t>This one feels real. They loved the work Meetul and team did!</a:t>
            </a:r>
            <a:r>
              <a:rPr lang="en-US" sz="1400" dirty="0">
                <a:solidFill>
                  <a:srgbClr val="F36C21"/>
                </a:solidFill>
                <a:latin typeface="+mj-lt"/>
              </a:rPr>
              <a:t>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3B1EE5-1A72-7C41-A169-8A6A9B7F7193}"/>
              </a:ext>
            </a:extLst>
          </p:cNvPr>
          <p:cNvSpPr txBox="1"/>
          <p:nvPr/>
        </p:nvSpPr>
        <p:spPr>
          <a:xfrm>
            <a:off x="1513265" y="6154245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A0DD"/>
                </a:solidFill>
                <a:latin typeface="+mj-lt"/>
              </a:rPr>
              <a:t>- Tom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35429B-4A04-DA4A-839C-71ABDF81646D}"/>
              </a:ext>
            </a:extLst>
          </p:cNvPr>
          <p:cNvSpPr txBox="1"/>
          <p:nvPr/>
        </p:nvSpPr>
        <p:spPr>
          <a:xfrm>
            <a:off x="1504299" y="5652222"/>
            <a:ext cx="359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A0DD"/>
                </a:solidFill>
                <a:latin typeface="+mj-lt"/>
              </a:rPr>
              <a:t>“</a:t>
            </a:r>
            <a:r>
              <a:rPr lang="en-US" sz="1400" dirty="0">
                <a:solidFill>
                  <a:schemeClr val="bg1"/>
                </a:solidFill>
              </a:rPr>
              <a:t>This was the difference maker in the quarter and a great competitor win. Team – great job.</a:t>
            </a:r>
            <a:r>
              <a:rPr lang="en-US" sz="1400" dirty="0">
                <a:solidFill>
                  <a:srgbClr val="00A0DD"/>
                </a:solidFill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86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3845" y="2488557"/>
            <a:ext cx="2164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278056"/>
            <a:ext cx="3020992" cy="1579944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1541" y="6059344"/>
            <a:ext cx="1282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Richa Garg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466" y="5621433"/>
            <a:ext cx="859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Name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57648" y="5279981"/>
            <a:ext cx="3020992" cy="1579944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09189" y="6061269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UI Designer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11114" y="5623358"/>
            <a:ext cx="15252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08696" y="5276933"/>
            <a:ext cx="3020992" cy="1579944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60237" y="6058221"/>
            <a:ext cx="1928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+91 9465897336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2162" y="5620310"/>
            <a:ext cx="906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Phone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65660" y="5281416"/>
            <a:ext cx="3020992" cy="1579944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17201" y="6062704"/>
            <a:ext cx="2811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</a:rPr>
              <a:t>richagarg278@gmail.com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319126" y="5624793"/>
            <a:ext cx="11079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Email ID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58"/>
            <a:ext cx="12192000" cy="686205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75874" y="519640"/>
            <a:ext cx="1024258" cy="1100816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99213" y="800815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71717" y="496490"/>
            <a:ext cx="21254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A0DD"/>
                </a:solidFill>
              </a:rPr>
              <a:t>Know your 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3643" y="903536"/>
            <a:ext cx="4888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User’s goals are our goals, so we learn about user’s experience, and what they need.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27587" y="1968401"/>
            <a:ext cx="1024258" cy="1100816"/>
          </a:xfrm>
          <a:prstGeom prst="rect">
            <a:avLst/>
          </a:prstGeom>
          <a:solidFill>
            <a:srgbClr val="343E4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32996" y="224957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3430" y="2025461"/>
            <a:ext cx="27126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Attention to patterns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25356" y="2432507"/>
            <a:ext cx="5873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Users spend the majority of their time on interfaces. By using familiar UI patterns, we will help users feel convenient.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77802" y="3438389"/>
            <a:ext cx="1024258" cy="1100816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92176" y="372852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3645" y="3351071"/>
            <a:ext cx="1566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77BD43"/>
                </a:solidFill>
              </a:rPr>
              <a:t>Consistency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75571" y="3758117"/>
            <a:ext cx="4886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Users need consistency. They need to know that once they learn to do something, they will be able to repeat. We create consistent designs which increases efficiency.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29516" y="4921879"/>
            <a:ext cx="1024258" cy="1100816"/>
          </a:xfrm>
          <a:prstGeom prst="rect">
            <a:avLst/>
          </a:prstGeom>
          <a:solidFill>
            <a:srgbClr val="F36C2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52855" y="519408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04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25359" y="4834561"/>
            <a:ext cx="1837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36C21"/>
                </a:solidFill>
              </a:rPr>
              <a:t>Keep it simple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27285" y="5241607"/>
            <a:ext cx="5873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The best interface designs are invisible. They do not contain UI-bling or unnecessary elements. Instead, the necessary elements are succinct and make sense. So we create simple designs.</a:t>
            </a:r>
          </a:p>
        </p:txBody>
      </p:sp>
    </p:spTree>
    <p:extLst>
      <p:ext uri="{BB962C8B-B14F-4D97-AF65-F5344CB8AC3E}">
        <p14:creationId xmlns:p14="http://schemas.microsoft.com/office/powerpoint/2010/main" val="135065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76544"/>
            <a:ext cx="3020992" cy="180000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7648" y="6678469"/>
            <a:ext cx="3020992" cy="180000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8696" y="6675421"/>
            <a:ext cx="3020992" cy="180000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65660" y="6670760"/>
            <a:ext cx="3020992" cy="180000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35" y="2413048"/>
            <a:ext cx="1080000" cy="1080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2918012" y="3533389"/>
            <a:ext cx="2070847" cy="0"/>
          </a:xfrm>
          <a:prstGeom prst="line">
            <a:avLst/>
          </a:prstGeom>
          <a:ln>
            <a:solidFill>
              <a:srgbClr val="00A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09882" y="3595373"/>
            <a:ext cx="20871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pc="100" dirty="0">
                <a:solidFill>
                  <a:schemeClr val="bg1"/>
                </a:solidFill>
                <a:latin typeface="+mj-lt"/>
              </a:rPr>
              <a:t>East West Bank</a:t>
            </a:r>
          </a:p>
          <a:p>
            <a:pPr algn="ctr"/>
            <a:r>
              <a:rPr lang="en-US" sz="2200" spc="100" dirty="0">
                <a:solidFill>
                  <a:schemeClr val="bg1"/>
                </a:solidFill>
                <a:latin typeface="+mj-lt"/>
              </a:rPr>
              <a:t>Kinecta</a:t>
            </a:r>
          </a:p>
          <a:p>
            <a:pPr algn="ctr"/>
            <a:r>
              <a:rPr lang="en-US" sz="2200" spc="100" dirty="0">
                <a:solidFill>
                  <a:schemeClr val="bg1"/>
                </a:solidFill>
                <a:latin typeface="+mj-lt"/>
              </a:rPr>
              <a:t>BFSFCU</a:t>
            </a:r>
          </a:p>
          <a:p>
            <a:pPr algn="ctr"/>
            <a:r>
              <a:rPr lang="en-US" sz="2200" spc="100" dirty="0">
                <a:solidFill>
                  <a:schemeClr val="bg1"/>
                </a:solidFill>
                <a:latin typeface="+mj-lt"/>
              </a:rPr>
              <a:t>Public Bank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30" y="2417531"/>
            <a:ext cx="1080000" cy="10800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7212107" y="3537872"/>
            <a:ext cx="2070847" cy="0"/>
          </a:xfrm>
          <a:prstGeom prst="line">
            <a:avLst/>
          </a:prstGeom>
          <a:ln>
            <a:solidFill>
              <a:srgbClr val="00A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80627" y="3599856"/>
            <a:ext cx="29338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pc="100" dirty="0">
                <a:solidFill>
                  <a:schemeClr val="bg1"/>
                </a:solidFill>
                <a:latin typeface="+mj-lt"/>
              </a:rPr>
              <a:t>Meem</a:t>
            </a:r>
          </a:p>
          <a:p>
            <a:pPr algn="ctr"/>
            <a:r>
              <a:rPr lang="en-US" sz="2200" spc="100" dirty="0">
                <a:solidFill>
                  <a:schemeClr val="bg1"/>
                </a:solidFill>
                <a:latin typeface="+mj-lt"/>
              </a:rPr>
              <a:t>Kony IQ</a:t>
            </a:r>
          </a:p>
          <a:p>
            <a:pPr algn="ctr"/>
            <a:r>
              <a:rPr lang="en-US" sz="2200" spc="100" dirty="0">
                <a:solidFill>
                  <a:schemeClr val="bg1"/>
                </a:solidFill>
                <a:latin typeface="+mj-lt"/>
              </a:rPr>
              <a:t>App Platform V 9.0</a:t>
            </a:r>
          </a:p>
          <a:p>
            <a:pPr algn="ctr"/>
            <a:r>
              <a:rPr lang="en-US" sz="2200" spc="100" dirty="0">
                <a:solidFill>
                  <a:schemeClr val="bg1"/>
                </a:solidFill>
                <a:latin typeface="+mj-lt"/>
              </a:rPr>
              <a:t>Admin Server Console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EC7E59-4311-F443-A621-E8E8FA78C5EE}"/>
              </a:ext>
            </a:extLst>
          </p:cNvPr>
          <p:cNvSpPr txBox="1"/>
          <p:nvPr/>
        </p:nvSpPr>
        <p:spPr>
          <a:xfrm>
            <a:off x="0" y="99112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pc="100" dirty="0">
                <a:solidFill>
                  <a:schemeClr val="bg1"/>
                </a:solidFill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95105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76544"/>
            <a:ext cx="3020992" cy="180000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7648" y="6678469"/>
            <a:ext cx="3020992" cy="180000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8696" y="6675421"/>
            <a:ext cx="3020992" cy="180000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65660" y="6670760"/>
            <a:ext cx="3020992" cy="180000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4" y="669417"/>
            <a:ext cx="1080000" cy="1080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43759" y="2489001"/>
            <a:ext cx="2070847" cy="0"/>
          </a:xfrm>
          <a:prstGeom prst="line">
            <a:avLst/>
          </a:prstGeom>
          <a:ln>
            <a:solidFill>
              <a:srgbClr val="00A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3126" y="1878635"/>
            <a:ext cx="28010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00" dirty="0">
                <a:solidFill>
                  <a:schemeClr val="bg1"/>
                </a:solidFill>
              </a:rPr>
              <a:t>East West Bank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850" y="2606155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7BD43"/>
                </a:solidFill>
                <a:latin typeface="+mj-lt"/>
              </a:rPr>
              <a:t>Category: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Banking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2333" y="3040942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36C21"/>
                </a:solidFill>
                <a:latin typeface="+mj-lt"/>
              </a:rPr>
              <a:t>Research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6816" y="4201867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A0DD"/>
                </a:solidFill>
                <a:latin typeface="+mj-lt"/>
              </a:rPr>
              <a:t>Summary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859" y="591671"/>
            <a:ext cx="2829470" cy="5674658"/>
          </a:xfrm>
          <a:prstGeom prst="rect">
            <a:avLst/>
          </a:prstGeom>
        </p:spPr>
      </p:pic>
      <p:pic>
        <p:nvPicPr>
          <p:cNvPr id="32" name="EastWestBank_De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55237" y="728770"/>
            <a:ext cx="2490212" cy="5400460"/>
          </a:xfrm>
          <a:prstGeom prst="roundRect">
            <a:avLst>
              <a:gd name="adj" fmla="val 13688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26" y="716993"/>
            <a:ext cx="1349937" cy="18391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43368" y="3327809"/>
            <a:ext cx="4629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'Red Envelope’ – A custom in China of gifting money using red envelopes during Chinese lunar new year.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7850" y="4488734"/>
            <a:ext cx="4625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An extensive research enable us to create an end-to-end traditional Chinese experience of sending and receiving money using Red Envelope, which was very well received by EWB team.</a:t>
            </a:r>
          </a:p>
        </p:txBody>
      </p:sp>
    </p:spTree>
    <p:extLst>
      <p:ext uri="{BB962C8B-B14F-4D97-AF65-F5344CB8AC3E}">
        <p14:creationId xmlns:p14="http://schemas.microsoft.com/office/powerpoint/2010/main" val="122425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76544"/>
            <a:ext cx="3020992" cy="180000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7648" y="6678469"/>
            <a:ext cx="3020992" cy="180000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8696" y="6675421"/>
            <a:ext cx="3020992" cy="180000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65660" y="6670760"/>
            <a:ext cx="3020992" cy="180000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4" y="669417"/>
            <a:ext cx="1080000" cy="1080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43759" y="2489001"/>
            <a:ext cx="2070847" cy="0"/>
          </a:xfrm>
          <a:prstGeom prst="line">
            <a:avLst/>
          </a:prstGeom>
          <a:ln>
            <a:solidFill>
              <a:srgbClr val="00A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3126" y="1878635"/>
            <a:ext cx="14587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00" dirty="0">
                <a:solidFill>
                  <a:schemeClr val="bg1"/>
                </a:solidFill>
              </a:rPr>
              <a:t>Kinecta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3368" y="3327809"/>
            <a:ext cx="3678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‘Brand’ – Thorough understanding of respective brand and sponsorship relationship.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850" y="2606155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7BD43"/>
                </a:solidFill>
                <a:latin typeface="+mj-lt"/>
              </a:rPr>
              <a:t>Category: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Banking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2333" y="3040942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36C21"/>
                </a:solidFill>
                <a:latin typeface="+mj-lt"/>
              </a:rPr>
              <a:t>Research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7850" y="4488734"/>
            <a:ext cx="3673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thorough understanding of each brand and the relationship enable us to create an gelling experience between banking only vs LA Galaxy banking users.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6816" y="4201867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A0DD"/>
                </a:solidFill>
                <a:latin typeface="+mj-lt"/>
              </a:rPr>
              <a:t>Summary :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428" y="1546412"/>
            <a:ext cx="1606780" cy="34792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071" y="1228388"/>
            <a:ext cx="1846730" cy="39987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199" y="1546412"/>
            <a:ext cx="1606780" cy="34792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825" y="1218279"/>
            <a:ext cx="1853184" cy="40127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2016" y="960698"/>
            <a:ext cx="2098090" cy="45430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690289-169A-D942-B4FE-1793E00AC1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619" y="860612"/>
            <a:ext cx="2378006" cy="47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9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76544"/>
            <a:ext cx="3020992" cy="180000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7648" y="6678469"/>
            <a:ext cx="3020992" cy="180000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8696" y="6675421"/>
            <a:ext cx="3020992" cy="180000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65660" y="6670760"/>
            <a:ext cx="3020992" cy="180000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4" y="669417"/>
            <a:ext cx="1080000" cy="1080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43759" y="2489001"/>
            <a:ext cx="2070847" cy="0"/>
          </a:xfrm>
          <a:prstGeom prst="line">
            <a:avLst/>
          </a:prstGeom>
          <a:ln>
            <a:solidFill>
              <a:srgbClr val="00A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3126" y="1878635"/>
            <a:ext cx="21771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00" dirty="0">
                <a:solidFill>
                  <a:schemeClr val="bg1"/>
                </a:solidFill>
              </a:rPr>
              <a:t>Public Bank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850" y="2606155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7BD43"/>
                </a:solidFill>
                <a:latin typeface="+mj-lt"/>
              </a:rPr>
              <a:t>Category: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Banking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08" y="1651814"/>
            <a:ext cx="1610972" cy="3488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616" y="1377944"/>
            <a:ext cx="1863930" cy="4036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4618" y="1378373"/>
            <a:ext cx="1891518" cy="40957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875" y="1089315"/>
            <a:ext cx="2093174" cy="453241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8690289-169A-D942-B4FE-1793E00AC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59" y="949584"/>
            <a:ext cx="2378006" cy="47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3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76544"/>
            <a:ext cx="3020992" cy="180000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7648" y="6678469"/>
            <a:ext cx="3020992" cy="180000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8696" y="6675421"/>
            <a:ext cx="3020992" cy="180000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65660" y="6670760"/>
            <a:ext cx="3020992" cy="180000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04" y="669417"/>
            <a:ext cx="1080000" cy="1080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43759" y="2489001"/>
            <a:ext cx="2070847" cy="0"/>
          </a:xfrm>
          <a:prstGeom prst="line">
            <a:avLst/>
          </a:prstGeom>
          <a:ln>
            <a:solidFill>
              <a:srgbClr val="00A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3126" y="1878635"/>
            <a:ext cx="14593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00" dirty="0">
                <a:solidFill>
                  <a:schemeClr val="bg1"/>
                </a:solidFill>
              </a:rPr>
              <a:t>BFSFCU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850" y="2606155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7BD43"/>
                </a:solidFill>
                <a:latin typeface="+mj-lt"/>
              </a:rPr>
              <a:t>Category: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Banking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690" y="1692265"/>
            <a:ext cx="1470252" cy="3183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221" y="1451668"/>
            <a:ext cx="1700290" cy="3681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279" y="1291571"/>
            <a:ext cx="1852636" cy="40115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514" y="1291571"/>
            <a:ext cx="1909660" cy="4135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792" y="1002652"/>
            <a:ext cx="2099200" cy="45454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690289-169A-D942-B4FE-1793E00AC1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35" y="871245"/>
            <a:ext cx="2378006" cy="47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6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76544"/>
            <a:ext cx="3020992" cy="180000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7648" y="6678469"/>
            <a:ext cx="3020992" cy="180000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8696" y="6675421"/>
            <a:ext cx="3020992" cy="180000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65660" y="6670760"/>
            <a:ext cx="3020992" cy="180000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5" y="669417"/>
            <a:ext cx="1080000" cy="1080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43759" y="2489001"/>
            <a:ext cx="2070847" cy="0"/>
          </a:xfrm>
          <a:prstGeom prst="line">
            <a:avLst/>
          </a:prstGeom>
          <a:ln>
            <a:solidFill>
              <a:srgbClr val="00A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3126" y="1878635"/>
            <a:ext cx="12731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00" dirty="0">
                <a:solidFill>
                  <a:schemeClr val="bg1"/>
                </a:solidFill>
              </a:rPr>
              <a:t>Meem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850" y="2606155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7BD43"/>
                </a:solidFill>
                <a:latin typeface="+mj-lt"/>
              </a:rPr>
              <a:t>Category :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Banking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205" y="1749417"/>
            <a:ext cx="3309800" cy="39712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38" y="615924"/>
            <a:ext cx="4647898" cy="4351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446" y="2606155"/>
            <a:ext cx="4693112" cy="3837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17" y="3707047"/>
            <a:ext cx="4279952" cy="240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76544"/>
            <a:ext cx="3020992" cy="180000"/>
          </a:xfrm>
          <a:prstGeom prst="rect">
            <a:avLst/>
          </a:prstGeom>
          <a:solidFill>
            <a:srgbClr val="00A0D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487977" y="7508108"/>
            <a:ext cx="1944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>
                <a:solidFill>
                  <a:schemeClr val="bg1"/>
                </a:solidFill>
                <a:latin typeface="+mj-lt"/>
              </a:rPr>
              <a:t>Know your user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7648" y="6678469"/>
            <a:ext cx="3020992" cy="180000"/>
          </a:xfrm>
          <a:prstGeom prst="rect">
            <a:avLst/>
          </a:prstGeom>
          <a:solidFill>
            <a:srgbClr val="343E48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08696" y="6675421"/>
            <a:ext cx="3020992" cy="180000"/>
          </a:xfrm>
          <a:prstGeom prst="rect">
            <a:avLst/>
          </a:prstGeom>
          <a:solidFill>
            <a:srgbClr val="77BD4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65660" y="6670760"/>
            <a:ext cx="3020992" cy="180000"/>
          </a:xfrm>
          <a:prstGeom prst="rect">
            <a:avLst/>
          </a:prstGeom>
          <a:solidFill>
            <a:srgbClr val="F36C2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-609600" y="11069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5" y="669417"/>
            <a:ext cx="1080000" cy="1080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43759" y="2489001"/>
            <a:ext cx="2070847" cy="0"/>
          </a:xfrm>
          <a:prstGeom prst="line">
            <a:avLst/>
          </a:prstGeom>
          <a:ln>
            <a:solidFill>
              <a:srgbClr val="00A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3126" y="1878635"/>
            <a:ext cx="1521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pc="100" dirty="0">
                <a:solidFill>
                  <a:schemeClr val="bg1"/>
                </a:solidFill>
              </a:rPr>
              <a:t>Kony IQ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7850" y="2606155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7BD43"/>
                </a:solidFill>
                <a:latin typeface="+mj-lt"/>
              </a:rPr>
              <a:t>Category: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Incubation &amp; Innovation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2333" y="3040942"/>
            <a:ext cx="4886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36C21"/>
                </a:solidFill>
                <a:latin typeface="+mj-lt"/>
              </a:rPr>
              <a:t>Use Cases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3369" y="3327809"/>
            <a:ext cx="35966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Component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Duplicate UX pattern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Help – Base Camp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Code / Animation hints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Smart transitions / interactions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03" y="355648"/>
            <a:ext cx="4452416" cy="3147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876" y="1065023"/>
            <a:ext cx="4387609" cy="31015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9B67B9-3835-D147-8B2A-6F068AC74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306" y="2909973"/>
            <a:ext cx="4452416" cy="31473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071" y="3663549"/>
            <a:ext cx="4784292" cy="2713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44" y="2124586"/>
            <a:ext cx="4330180" cy="306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7FA484C8FEF54190530CFC68EB1A1C" ma:contentTypeVersion="5" ma:contentTypeDescription="Create a new document." ma:contentTypeScope="" ma:versionID="fb6f3cc47e8e10d14fa2d524016f8e99">
  <xsd:schema xmlns:xsd="http://www.w3.org/2001/XMLSchema" xmlns:xs="http://www.w3.org/2001/XMLSchema" xmlns:p="http://schemas.microsoft.com/office/2006/metadata/properties" xmlns:ns2="62179f16-1582-4154-a84f-4580704b9d85" xmlns:ns3="ee3d5942-6ed8-4986-a764-021620567f54" targetNamespace="http://schemas.microsoft.com/office/2006/metadata/properties" ma:root="true" ma:fieldsID="49de661b5c4fe009241753a49a9d171d" ns2:_="" ns3:_="">
    <xsd:import namespace="62179f16-1582-4154-a84f-4580704b9d85"/>
    <xsd:import namespace="ee3d5942-6ed8-4986-a764-021620567f5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179f16-1582-4154-a84f-4580704b9d8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3d5942-6ed8-4986-a764-021620567f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8D1310-648A-49DE-A26F-04DC1979D0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AEAA211-CA51-4BE9-A937-DB3C3BDAFC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3712E0-A36B-4DAD-98D0-0B10A4A24E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179f16-1582-4154-a84f-4580704b9d85"/>
    <ds:schemaRef ds:uri="ee3d5942-6ed8-4986-a764-021620567f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523</Words>
  <Application>Microsoft Macintosh PowerPoint</Application>
  <PresentationFormat>Widescreen</PresentationFormat>
  <Paragraphs>100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Richa Garg</cp:lastModifiedBy>
  <cp:revision>1042</cp:revision>
  <dcterms:created xsi:type="dcterms:W3CDTF">2014-02-07T09:07:51Z</dcterms:created>
  <dcterms:modified xsi:type="dcterms:W3CDTF">2020-02-09T18:08:26Z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0x010100EB7FA484C8FEF54190530CFC68EB1A1C</vt:lpwstr>
  </property>
</Properties>
</file>